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5"/>
  </p:notesMasterIdLst>
  <p:sldIdLst>
    <p:sldId id="256" r:id="rId2"/>
    <p:sldId id="264" r:id="rId3"/>
    <p:sldId id="347" r:id="rId4"/>
    <p:sldId id="349" r:id="rId5"/>
    <p:sldId id="345" r:id="rId6"/>
    <p:sldId id="346" r:id="rId7"/>
    <p:sldId id="265" r:id="rId8"/>
    <p:sldId id="348" r:id="rId9"/>
    <p:sldId id="284" r:id="rId10"/>
    <p:sldId id="303" r:id="rId11"/>
    <p:sldId id="278" r:id="rId12"/>
    <p:sldId id="280" r:id="rId13"/>
    <p:sldId id="257" r:id="rId14"/>
  </p:sldIdLst>
  <p:sldSz cx="9144000" cy="5143500" type="screen16x9"/>
  <p:notesSz cx="6858000" cy="9144000"/>
  <p:embeddedFontLst>
    <p:embeddedFont>
      <p:font typeface="Bahnschrift SemiBold SemiConden" panose="020B0502040204020203" pitchFamily="34" charset="0"/>
      <p:bold r:id="rId16"/>
    </p:embeddedFont>
    <p:embeddedFont>
      <p:font typeface="Montserrat" panose="02000505000000020004" pitchFamily="2" charset="0"/>
      <p:regular r:id="rId17"/>
      <p:bold r:id="rId18"/>
      <p:italic r:id="rId19"/>
      <p:boldItalic r:id="rId20"/>
    </p:embeddedFont>
    <p:embeddedFont>
      <p:font typeface="Montserrat Medium" panose="020B0604020202020204" charset="0"/>
      <p:regular r:id="rId21"/>
      <p:bold r:id="rId22"/>
      <p:italic r:id="rId23"/>
      <p:boldItalic r:id="rId24"/>
    </p:embeddedFont>
    <p:embeddedFont>
      <p:font typeface="Playfair Display" panose="020B0604020202020204" charset="0"/>
      <p:regular r:id="rId25"/>
      <p:bold r:id="rId26"/>
      <p:italic r:id="rId27"/>
      <p:boldItalic r:id="rId28"/>
    </p:embeddedFont>
    <p:embeddedFont>
      <p:font typeface="Playfair Display Medium" panose="020B0604020202020204" charset="0"/>
      <p:regular r:id="rId29"/>
      <p:bold r:id="rId30"/>
      <p:italic r:id="rId31"/>
      <p:boldItalic r:id="rId32"/>
    </p:embeddedFont>
    <p:embeddedFont>
      <p:font typeface="Tw Cen MT" panose="020B0602020104020603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4EE057-628D-42BB-9882-BC8D367EC54F}">
  <a:tblStyle styleId="{3F4EE057-628D-42BB-9882-BC8D367EC5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>
        <p:guide orient="horz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heme" Target="theme/theme1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9f3cfcb535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9f3cfcb535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ac187c80fb_4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ac187c80fb_4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9f3cfcb535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9f3cfcb535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9f3cfcb535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9f3cfcb535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9f3cfcb535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9f3cfcb535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6568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9f3cfcb535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9f3cfcb535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37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9f3cfcb535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9f3cfcb535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0854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9f3cfcb535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9f3cfcb535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62850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9f3cfcb535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9f3cfcb535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5402930dac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5402930dac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9f3cfcb535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9f3cfcb535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0" y="1124700"/>
            <a:ext cx="9144000" cy="28941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171500" y="1516975"/>
            <a:ext cx="6801000" cy="14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Playfair Display"/>
              <a:buNone/>
              <a:defRPr sz="43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390650" y="2957225"/>
            <a:ext cx="6362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 Medium"/>
              <a:buNone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 rot="5400000">
            <a:off x="-667200" y="3755238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7092600" y="9478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42">
          <p15:clr>
            <a:srgbClr val="FA7B17"/>
          </p15:clr>
        </p15:guide>
        <p15:guide id="2" pos="456">
          <p15:clr>
            <a:srgbClr val="FA7B17"/>
          </p15:clr>
        </p15:guide>
        <p15:guide id="3" orient="horz" pos="2937">
          <p15:clr>
            <a:srgbClr val="FA7B17"/>
          </p15:clr>
        </p15:guide>
        <p15:guide id="4" pos="5304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3_1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/>
          <p:nvPr/>
        </p:nvSpPr>
        <p:spPr>
          <a:xfrm rot="10800000">
            <a:off x="-12" y="4791475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3"/>
          <p:cNvSpPr/>
          <p:nvPr/>
        </p:nvSpPr>
        <p:spPr>
          <a:xfrm rot="5400000">
            <a:off x="8276850" y="14312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3_1_1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4"/>
          <p:cNvSpPr/>
          <p:nvPr/>
        </p:nvSpPr>
        <p:spPr>
          <a:xfrm rot="10800000">
            <a:off x="7088700" y="-125"/>
            <a:ext cx="20553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4"/>
          <p:cNvSpPr/>
          <p:nvPr/>
        </p:nvSpPr>
        <p:spPr>
          <a:xfrm rot="5400000">
            <a:off x="7942350" y="3941850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3_1_1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/>
          <p:nvPr/>
        </p:nvSpPr>
        <p:spPr>
          <a:xfrm rot="10800000">
            <a:off x="0" y="4422181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5"/>
          <p:cNvSpPr/>
          <p:nvPr/>
        </p:nvSpPr>
        <p:spPr>
          <a:xfrm>
            <a:off x="7092600" y="0"/>
            <a:ext cx="20514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1_Title and two 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1533900" y="1371600"/>
            <a:ext cx="2961900" cy="257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4666000" y="1371600"/>
            <a:ext cx="2961900" cy="257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1603538" y="2543125"/>
            <a:ext cx="2787000" cy="15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753453" y="2543125"/>
            <a:ext cx="2787000" cy="15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 idx="3"/>
          </p:nvPr>
        </p:nvSpPr>
        <p:spPr>
          <a:xfrm>
            <a:off x="1944500" y="2019150"/>
            <a:ext cx="210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 idx="4"/>
          </p:nvPr>
        </p:nvSpPr>
        <p:spPr>
          <a:xfrm>
            <a:off x="5094400" y="2019150"/>
            <a:ext cx="210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/>
          <p:nvPr/>
        </p:nvSpPr>
        <p:spPr>
          <a:xfrm rot="5400000">
            <a:off x="8459550" y="332550"/>
            <a:ext cx="10170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 rot="5400000">
            <a:off x="-1234200" y="3188106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9213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0" y="2305050"/>
            <a:ext cx="5181600" cy="2438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23975" y="2856900"/>
            <a:ext cx="445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23975" y="3512700"/>
            <a:ext cx="2822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19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/>
          <p:nvPr/>
        </p:nvSpPr>
        <p:spPr>
          <a:xfrm rot="10800000">
            <a:off x="3871838" y="4422288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5400000">
            <a:off x="8329200" y="143238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3900" y="361950"/>
            <a:ext cx="64482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23900" y="953775"/>
            <a:ext cx="7696200" cy="3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AutoNum type="arabicPeriod"/>
              <a:defRPr sz="1100">
                <a:solidFill>
                  <a:srgbClr val="000000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4000500" y="1331425"/>
            <a:ext cx="4419600" cy="7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5419725" y="2126725"/>
            <a:ext cx="3000300" cy="20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marL="914400" lvl="1" indent="-3175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algn="r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algn="r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 rot="5400000">
            <a:off x="2436125" y="-787125"/>
            <a:ext cx="4119000" cy="5673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1861350" y="904150"/>
            <a:ext cx="542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 rot="10800000">
            <a:off x="5954400" y="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/>
          <p:nvPr/>
        </p:nvSpPr>
        <p:spPr>
          <a:xfrm rot="10800000">
            <a:off x="0" y="3931900"/>
            <a:ext cx="31836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1385250" y="3175325"/>
            <a:ext cx="40029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600" b="0">
                <a:solidFill>
                  <a:schemeClr val="accent4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2"/>
          </p:nvPr>
        </p:nvSpPr>
        <p:spPr>
          <a:xfrm>
            <a:off x="1385250" y="1146300"/>
            <a:ext cx="4242900" cy="20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300" b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/>
          <p:nvPr/>
        </p:nvSpPr>
        <p:spPr>
          <a:xfrm rot="10800000">
            <a:off x="0" y="4791475"/>
            <a:ext cx="2051400" cy="3519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 rot="5400000">
            <a:off x="7185900" y="1234081"/>
            <a:ext cx="3189600" cy="72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4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1"/>
          </p:nvPr>
        </p:nvSpPr>
        <p:spPr>
          <a:xfrm>
            <a:off x="723975" y="2912813"/>
            <a:ext cx="1708200" cy="11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 idx="2"/>
          </p:nvPr>
        </p:nvSpPr>
        <p:spPr>
          <a:xfrm>
            <a:off x="706265" y="2388838"/>
            <a:ext cx="172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body" idx="3"/>
          </p:nvPr>
        </p:nvSpPr>
        <p:spPr>
          <a:xfrm>
            <a:off x="6694200" y="2912813"/>
            <a:ext cx="1708200" cy="11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title" idx="4"/>
          </p:nvPr>
        </p:nvSpPr>
        <p:spPr>
          <a:xfrm>
            <a:off x="6694190" y="2388838"/>
            <a:ext cx="1725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1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3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/>
          <p:nvPr/>
        </p:nvSpPr>
        <p:spPr>
          <a:xfrm rot="5400000">
            <a:off x="-332550" y="4459050"/>
            <a:ext cx="10170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32"/>
          <p:cNvSpPr/>
          <p:nvPr/>
        </p:nvSpPr>
        <p:spPr>
          <a:xfrm>
            <a:off x="8136300" y="4422175"/>
            <a:ext cx="10077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9" r:id="rId6"/>
    <p:sldLayoutId id="2147483664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6" r:id="rId13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56">
          <p15:clr>
            <a:srgbClr val="EA4335"/>
          </p15:clr>
        </p15:guide>
        <p15:guide id="2" orient="horz" pos="342">
          <p15:clr>
            <a:srgbClr val="EA4335"/>
          </p15:clr>
        </p15:guide>
        <p15:guide id="3" orient="horz" pos="2878">
          <p15:clr>
            <a:srgbClr val="EA4335"/>
          </p15:clr>
        </p15:guide>
        <p15:guide id="4" pos="530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10" Type="http://schemas.openxmlformats.org/officeDocument/2006/relationships/image" Target="../media/image9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10" Type="http://schemas.openxmlformats.org/officeDocument/2006/relationships/image" Target="../media/image19.gif"/><Relationship Id="rId4" Type="http://schemas.openxmlformats.org/officeDocument/2006/relationships/image" Target="../media/image2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>
            <a:spLocks noGrp="1"/>
          </p:cNvSpPr>
          <p:nvPr>
            <p:ph type="ctrTitle"/>
          </p:nvPr>
        </p:nvSpPr>
        <p:spPr>
          <a:xfrm>
            <a:off x="1171497" y="1224080"/>
            <a:ext cx="6801000" cy="144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3200" b="0" dirty="0">
                <a:latin typeface="Bahnschrift SemiBold SemiConden" panose="020B0502040204020203" pitchFamily="34" charset="0"/>
              </a:rPr>
              <a:t>Determination of Plant Health using </a:t>
            </a:r>
            <a:r>
              <a:rPr lang="en-US" sz="3200" b="0" dirty="0" err="1">
                <a:latin typeface="Bahnschrift SemiBold SemiConden" panose="020B0502040204020203" pitchFamily="34" charset="0"/>
              </a:rPr>
              <a:t>NoIR</a:t>
            </a:r>
            <a:r>
              <a:rPr lang="en-US" sz="3200" b="0" dirty="0">
                <a:latin typeface="Bahnschrift SemiBold SemiConden" panose="020B0502040204020203" pitchFamily="34" charset="0"/>
              </a:rPr>
              <a:t> Camera and Implementing </a:t>
            </a:r>
            <a:r>
              <a:rPr lang="en-US" sz="3200" b="0" dirty="0" err="1">
                <a:latin typeface="Bahnschrift SemiBold SemiConden" panose="020B0502040204020203" pitchFamily="34" charset="0"/>
              </a:rPr>
              <a:t>vSLAM</a:t>
            </a:r>
            <a:endParaRPr sz="3200" dirty="0">
              <a:latin typeface="Bahnschrift SemiBold SemiConden" panose="020B0502040204020203" pitchFamily="34" charset="0"/>
            </a:endParaRPr>
          </a:p>
        </p:txBody>
      </p:sp>
      <p:sp>
        <p:nvSpPr>
          <p:cNvPr id="4" name="Google Shape;239;p41">
            <a:extLst>
              <a:ext uri="{FF2B5EF4-FFF2-40B4-BE49-F238E27FC236}">
                <a16:creationId xmlns:a16="http://schemas.microsoft.com/office/drawing/2014/main" id="{73226A23-84A4-4D5E-80D6-C47AA26F611D}"/>
              </a:ext>
            </a:extLst>
          </p:cNvPr>
          <p:cNvSpPr txBox="1">
            <a:spLocks/>
          </p:cNvSpPr>
          <p:nvPr/>
        </p:nvSpPr>
        <p:spPr>
          <a:xfrm>
            <a:off x="694727" y="2735818"/>
            <a:ext cx="7754541" cy="138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 Medium"/>
              <a:buNone/>
              <a:def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 Medium"/>
              <a:buNone/>
              <a:defRPr sz="19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 Medium"/>
              <a:buNone/>
              <a:defRPr sz="19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 Medium"/>
              <a:buNone/>
              <a:defRPr sz="19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 Medium"/>
              <a:buNone/>
              <a:defRPr sz="19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 Medium"/>
              <a:buNone/>
              <a:defRPr sz="19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 Medium"/>
              <a:buNone/>
              <a:defRPr sz="19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 Medium"/>
              <a:buNone/>
              <a:defRPr sz="19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 Medium"/>
              <a:buNone/>
              <a:defRPr sz="1900" b="0" i="0" u="none" strike="noStrike" cap="non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marL="0" indent="0"/>
            <a:r>
              <a:rPr lang="en-IN" sz="1400" i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 PROJECT BY</a:t>
            </a:r>
          </a:p>
          <a:p>
            <a:pPr marL="0" indent="0" algn="l"/>
            <a:r>
              <a:rPr lang="en-IN" sz="1400" i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Aakash Singhal     Aniket Dhole       Rahul Kumar     </a:t>
            </a:r>
            <a:r>
              <a:rPr lang="en-IN" sz="1400" i="1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Satvik</a:t>
            </a:r>
            <a:r>
              <a:rPr lang="en-IN" sz="1400" i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Tyagi      Vishnu Rohit A.</a:t>
            </a:r>
          </a:p>
          <a:p>
            <a:pPr marL="0" indent="0" algn="l"/>
            <a:endParaRPr lang="en-IN" sz="1400" i="1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0" indent="0"/>
            <a:r>
              <a:rPr lang="en-IN" sz="1400" i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UNDER THE GUIDANCE OF</a:t>
            </a:r>
          </a:p>
          <a:p>
            <a:pPr marL="0" indent="0"/>
            <a:r>
              <a:rPr lang="en-IN" sz="1400" i="1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Dr.</a:t>
            </a:r>
            <a:r>
              <a:rPr lang="en-IN" sz="1400" i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Kris Dorsey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0A9A5B-557E-469F-92EB-6737C9E94E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9338" y="1224080"/>
            <a:ext cx="1725318" cy="438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t="-4000" r="-4000" b="-4000"/>
          </a:stretch>
        </a:blipFill>
        <a:effectLst/>
      </p:bgPr>
    </p:bg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88"/>
          <p:cNvSpPr txBox="1">
            <a:spLocks noGrp="1"/>
          </p:cNvSpPr>
          <p:nvPr>
            <p:ph type="title"/>
          </p:nvPr>
        </p:nvSpPr>
        <p:spPr>
          <a:xfrm>
            <a:off x="1767574" y="1017651"/>
            <a:ext cx="5421300" cy="25647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8800" spc="3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  <a:t>Visual</a:t>
            </a:r>
            <a:br>
              <a:rPr lang="en-IN" sz="8800" spc="3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</a:br>
            <a:r>
              <a:rPr lang="en-IN" sz="8800" spc="3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  <a:t>SLAM</a:t>
            </a:r>
            <a:endParaRPr sz="8800" spc="300" dirty="0">
              <a:solidFill>
                <a:schemeClr val="accent2">
                  <a:lumMod val="20000"/>
                  <a:lumOff val="80000"/>
                </a:schemeClr>
              </a:solidFill>
              <a:latin typeface="Tw Cen MT" panose="020B06020201040206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5B2D1F-6D7B-4951-9A59-797797136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3"/>
          <p:cNvSpPr txBox="1">
            <a:spLocks noGrp="1"/>
          </p:cNvSpPr>
          <p:nvPr>
            <p:ph type="title"/>
          </p:nvPr>
        </p:nvSpPr>
        <p:spPr>
          <a:xfrm>
            <a:off x="723900" y="361800"/>
            <a:ext cx="769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ORB-SLAM using Stereo Camera</a:t>
            </a:r>
            <a:endParaRPr dirty="0"/>
          </a:p>
        </p:txBody>
      </p:sp>
      <p:pic>
        <p:nvPicPr>
          <p:cNvPr id="10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7B477E54-7D8B-426F-8558-EE7CC03C9F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4" t="3155" b="3778"/>
          <a:stretch/>
        </p:blipFill>
        <p:spPr>
          <a:xfrm>
            <a:off x="1121568" y="1064422"/>
            <a:ext cx="6836568" cy="358269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59E2FF2-21A3-4F0C-8922-C653D5B4E0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5"/>
          <p:cNvSpPr txBox="1">
            <a:spLocks noGrp="1"/>
          </p:cNvSpPr>
          <p:nvPr>
            <p:ph type="title" idx="2"/>
          </p:nvPr>
        </p:nvSpPr>
        <p:spPr>
          <a:xfrm>
            <a:off x="3861252" y="885318"/>
            <a:ext cx="3850326" cy="2558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This was just a </a:t>
            </a:r>
            <a:r>
              <a:rPr lang="en-IN" sz="3600" b="1" dirty="0">
                <a:solidFill>
                  <a:schemeClr val="accent5"/>
                </a:solidFill>
                <a:uFill>
                  <a:noFill/>
                </a:uFill>
              </a:rPr>
              <a:t>Sneak Peek</a:t>
            </a:r>
            <a:r>
              <a:rPr lang="en-IN" sz="3200" dirty="0"/>
              <a:t>.</a:t>
            </a:r>
            <a:br>
              <a:rPr lang="en-IN" sz="3200" dirty="0"/>
            </a:br>
            <a:r>
              <a:rPr lang="en-IN" sz="2800" dirty="0"/>
              <a:t>More “</a:t>
            </a:r>
            <a:r>
              <a:rPr lang="en-IN" sz="2800" dirty="0" err="1"/>
              <a:t>why?”</a:t>
            </a:r>
            <a:r>
              <a:rPr lang="en-IN" sz="2000" dirty="0" err="1"/>
              <a:t>s</a:t>
            </a:r>
            <a:r>
              <a:rPr lang="en-IN" sz="2800" dirty="0"/>
              <a:t> to be answered!</a:t>
            </a:r>
            <a:br>
              <a:rPr lang="en-IN" sz="3200" dirty="0"/>
            </a:br>
            <a:br>
              <a:rPr lang="en-IN" sz="3200" dirty="0"/>
            </a:br>
            <a:r>
              <a:rPr lang="en-IN" sz="3200" dirty="0"/>
              <a:t>COME VISIT US TO KNOW MORE!</a:t>
            </a:r>
            <a:endParaRPr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1493BB-A371-4632-8132-55CC2F09D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120C6B46-27F3-4A61-9153-BB378DFE29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22" t="14144" r="57735" b="49544"/>
          <a:stretch/>
        </p:blipFill>
        <p:spPr bwMode="auto">
          <a:xfrm>
            <a:off x="903740" y="483750"/>
            <a:ext cx="2957513" cy="186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11F1DE2-F211-4AFA-BB5D-4D5B515D02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81" t="25263" r="15547" b="39994"/>
          <a:stretch/>
        </p:blipFill>
        <p:spPr bwMode="auto">
          <a:xfrm>
            <a:off x="903739" y="2350295"/>
            <a:ext cx="2957513" cy="1715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3D17CE-3DFE-4B1A-821C-9986B1C298F8}"/>
              </a:ext>
            </a:extLst>
          </p:cNvPr>
          <p:cNvSpPr txBox="1"/>
          <p:nvPr/>
        </p:nvSpPr>
        <p:spPr>
          <a:xfrm>
            <a:off x="3796958" y="3849995"/>
            <a:ext cx="31039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 picture: Aniket Dhole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2"/>
          <p:cNvSpPr txBox="1">
            <a:spLocks noGrp="1"/>
          </p:cNvSpPr>
          <p:nvPr>
            <p:ph type="title"/>
          </p:nvPr>
        </p:nvSpPr>
        <p:spPr>
          <a:xfrm>
            <a:off x="723900" y="361950"/>
            <a:ext cx="6448200" cy="5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3600" dirty="0"/>
              <a:t>Why </a:t>
            </a:r>
            <a:r>
              <a:rPr lang="en-IN" sz="3600" dirty="0" err="1"/>
              <a:t>NoIR</a:t>
            </a:r>
            <a:r>
              <a:rPr lang="en-IN" sz="3600" dirty="0"/>
              <a:t> Camera?</a:t>
            </a:r>
            <a:endParaRPr sz="3600" dirty="0"/>
          </a:p>
        </p:txBody>
      </p:sp>
      <p:sp>
        <p:nvSpPr>
          <p:cNvPr id="245" name="Google Shape;245;p42"/>
          <p:cNvSpPr txBox="1">
            <a:spLocks noGrp="1"/>
          </p:cNvSpPr>
          <p:nvPr>
            <p:ph type="body" idx="1"/>
          </p:nvPr>
        </p:nvSpPr>
        <p:spPr>
          <a:xfrm>
            <a:off x="521722" y="1306812"/>
            <a:ext cx="6852556" cy="31975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298450">
              <a:spcBef>
                <a:spcPts val="1600"/>
              </a:spcBef>
              <a:buSzPts val="1100"/>
            </a:pPr>
            <a:r>
              <a:rPr lang="en-IN" sz="2200" dirty="0"/>
              <a:t>Stands for </a:t>
            </a:r>
            <a:r>
              <a:rPr lang="en" sz="2200" b="1" dirty="0">
                <a:solidFill>
                  <a:schemeClr val="accent5"/>
                </a:solidFill>
                <a:uFill>
                  <a:noFill/>
                </a:uFill>
              </a:rPr>
              <a:t>N</a:t>
            </a:r>
            <a:r>
              <a:rPr lang="en" sz="2200" b="1" dirty="0">
                <a:solidFill>
                  <a:schemeClr val="accent5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</a:t>
            </a:r>
            <a:r>
              <a:rPr lang="en-IN" sz="2200" b="1" dirty="0">
                <a:solidFill>
                  <a:schemeClr val="accent5"/>
                </a:solidFill>
                <a:uFill>
                  <a:noFill/>
                </a:uFill>
              </a:rPr>
              <a:t> InfraRed</a:t>
            </a:r>
            <a:r>
              <a:rPr lang="en-US" sz="2200" dirty="0">
                <a:solidFill>
                  <a:schemeClr val="accent5"/>
                </a:solidFill>
              </a:rPr>
              <a:t>.</a:t>
            </a:r>
          </a:p>
          <a:p>
            <a:pPr indent="-298450">
              <a:spcBef>
                <a:spcPts val="1600"/>
              </a:spcBef>
              <a:buSzPts val="1100"/>
            </a:pPr>
            <a:endParaRPr lang="en-US" sz="2200" dirty="0">
              <a:solidFill>
                <a:schemeClr val="accent5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IN" sz="2200" b="1" dirty="0">
                <a:solidFill>
                  <a:schemeClr val="accent5"/>
                </a:solidFill>
                <a:uFill>
                  <a:noFill/>
                </a:uFill>
              </a:rPr>
              <a:t>Normal cameras</a:t>
            </a:r>
            <a:r>
              <a:rPr lang="en-IN" sz="2200" dirty="0">
                <a:solidFill>
                  <a:schemeClr val="dk1"/>
                </a:solidFill>
              </a:rPr>
              <a:t> usually have </a:t>
            </a:r>
            <a:r>
              <a:rPr lang="en-IN" sz="2200" b="1" dirty="0">
                <a:solidFill>
                  <a:schemeClr val="accent5"/>
                </a:solidFill>
                <a:uFill>
                  <a:noFill/>
                </a:uFill>
              </a:rPr>
              <a:t>inbuilt infrared filters </a:t>
            </a:r>
            <a:r>
              <a:rPr lang="en-IN" sz="2200" dirty="0">
                <a:solidFill>
                  <a:schemeClr val="dk1"/>
                </a:solidFill>
              </a:rPr>
              <a:t>blocking infrared rays.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endParaRPr lang="en-IN" sz="2200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IN" sz="2200" b="1" dirty="0" err="1">
                <a:solidFill>
                  <a:schemeClr val="accent5"/>
                </a:solidFill>
                <a:uFill>
                  <a:noFill/>
                </a:uFill>
              </a:rPr>
              <a:t>NoIR</a:t>
            </a:r>
            <a:r>
              <a:rPr lang="en-IN" sz="2200" dirty="0">
                <a:solidFill>
                  <a:schemeClr val="dk1"/>
                </a:solidFill>
              </a:rPr>
              <a:t> cameras have </a:t>
            </a:r>
            <a:r>
              <a:rPr lang="en-IN" sz="2200" b="1" dirty="0">
                <a:solidFill>
                  <a:schemeClr val="accent5"/>
                </a:solidFill>
                <a:uFill>
                  <a:noFill/>
                </a:uFill>
              </a:rPr>
              <a:t>No InfraRed filters</a:t>
            </a:r>
            <a:r>
              <a:rPr lang="en-IN" sz="2200" dirty="0">
                <a:solidFill>
                  <a:schemeClr val="dk1"/>
                </a:solidFill>
              </a:rPr>
              <a:t>, hence capturing infrared rays as well.</a:t>
            </a:r>
            <a:endParaRPr sz="2200" dirty="0">
              <a:solidFill>
                <a:schemeClr val="dk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36F37B-46D7-4F99-AD3C-CB61C6B514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does a vertical farm taste like? | The Counter">
            <a:extLst>
              <a:ext uri="{FF2B5EF4-FFF2-40B4-BE49-F238E27FC236}">
                <a16:creationId xmlns:a16="http://schemas.microsoft.com/office/drawing/2014/main" id="{FE8E925E-E031-464D-9EC6-8F3B9B8562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573"/>
          <a:stretch/>
        </p:blipFill>
        <p:spPr bwMode="auto">
          <a:xfrm>
            <a:off x="-146447" y="-642938"/>
            <a:ext cx="9290447" cy="5786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304;p49">
            <a:extLst>
              <a:ext uri="{FF2B5EF4-FFF2-40B4-BE49-F238E27FC236}">
                <a16:creationId xmlns:a16="http://schemas.microsoft.com/office/drawing/2014/main" id="{B8E8AB3B-0F07-4A9D-A099-D70F56A10849}"/>
              </a:ext>
            </a:extLst>
          </p:cNvPr>
          <p:cNvSpPr txBox="1">
            <a:spLocks/>
          </p:cNvSpPr>
          <p:nvPr/>
        </p:nvSpPr>
        <p:spPr>
          <a:xfrm>
            <a:off x="5798478" y="2819550"/>
            <a:ext cx="3398199" cy="1039530"/>
          </a:xfrm>
          <a:prstGeom prst="rect">
            <a:avLst/>
          </a:prstGeom>
          <a:noFill/>
          <a:ln>
            <a:noFill/>
          </a:ln>
          <a:scene3d>
            <a:camera prst="perspectiveHeroicExtremeLeftFacing" fov="4800000">
              <a:rot lat="799278" lon="2357607" rev="21440279"/>
            </a:camera>
            <a:lightRig rig="threePt" dir="t"/>
          </a:scene3d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ontserrat"/>
              <a:buNone/>
            </a:pPr>
            <a:endParaRPr lang="en-US" sz="1600" dirty="0">
              <a:solidFill>
                <a:schemeClr val="accent3">
                  <a:lumMod val="90000"/>
                  <a:lumOff val="1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ontserrat"/>
              <a:buNone/>
            </a:pPr>
            <a:r>
              <a:rPr lang="en-US" sz="1600" dirty="0">
                <a:solidFill>
                  <a:schemeClr val="accent3">
                    <a:lumMod val="90000"/>
                    <a:lumOff val="10000"/>
                  </a:schemeClr>
                </a:solidFill>
              </a:rPr>
              <a:t>CONTROLLED ENVIRONMENT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ontserrat"/>
              <a:buNone/>
            </a:pPr>
            <a:endParaRPr lang="en-US" sz="1600" dirty="0">
              <a:solidFill>
                <a:schemeClr val="accent3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04" name="Google Shape;304;p49"/>
          <p:cNvSpPr txBox="1">
            <a:spLocks noGrp="1"/>
          </p:cNvSpPr>
          <p:nvPr>
            <p:ph type="body" idx="1"/>
          </p:nvPr>
        </p:nvSpPr>
        <p:spPr>
          <a:xfrm>
            <a:off x="5633664" y="2774792"/>
            <a:ext cx="3398199" cy="682783"/>
          </a:xfrm>
          <a:prstGeom prst="rect">
            <a:avLst/>
          </a:prstGeom>
          <a:scene3d>
            <a:camera prst="perspectiveHeroicExtremeLeftFacing" fov="4800000">
              <a:rot lat="768000" lon="2400000" rev="21498000"/>
            </a:camera>
            <a:lightRig rig="threePt" dir="t"/>
          </a:scene3d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IN" sz="1600" dirty="0">
                <a:solidFill>
                  <a:schemeClr val="accent3">
                    <a:lumMod val="90000"/>
                    <a:lumOff val="10000"/>
                  </a:schemeClr>
                </a:solidFill>
              </a:rPr>
              <a:t>INDOOR CROPS</a:t>
            </a:r>
          </a:p>
        </p:txBody>
      </p:sp>
      <p:sp>
        <p:nvSpPr>
          <p:cNvPr id="306" name="Google Shape;306;p49"/>
          <p:cNvSpPr/>
          <p:nvPr/>
        </p:nvSpPr>
        <p:spPr>
          <a:xfrm rot="10800000">
            <a:off x="7444900" y="4739977"/>
            <a:ext cx="20553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7" name="Google Shape;307;p49"/>
          <p:cNvSpPr/>
          <p:nvPr/>
        </p:nvSpPr>
        <p:spPr>
          <a:xfrm rot="10800000">
            <a:off x="-419792" y="596355"/>
            <a:ext cx="5552231" cy="631668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9"/>
          <p:cNvSpPr txBox="1">
            <a:spLocks noGrp="1"/>
          </p:cNvSpPr>
          <p:nvPr>
            <p:ph type="title"/>
          </p:nvPr>
        </p:nvSpPr>
        <p:spPr>
          <a:xfrm>
            <a:off x="-146447" y="521224"/>
            <a:ext cx="5119687" cy="7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  <a:t>LET</a:t>
            </a:r>
            <a:r>
              <a:rPr lang="en-IN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  <a:t>’S</a:t>
            </a:r>
            <a:r>
              <a:rPr lang="en-IN" sz="32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  <a:t> SET OUR SCENARIO</a:t>
            </a:r>
          </a:p>
        </p:txBody>
      </p:sp>
      <p:sp>
        <p:nvSpPr>
          <p:cNvPr id="11" name="Google Shape;304;p49">
            <a:extLst>
              <a:ext uri="{FF2B5EF4-FFF2-40B4-BE49-F238E27FC236}">
                <a16:creationId xmlns:a16="http://schemas.microsoft.com/office/drawing/2014/main" id="{1BFEB103-2F6A-43F4-9799-2175229E9AB7}"/>
              </a:ext>
            </a:extLst>
          </p:cNvPr>
          <p:cNvSpPr txBox="1">
            <a:spLocks/>
          </p:cNvSpPr>
          <p:nvPr/>
        </p:nvSpPr>
        <p:spPr>
          <a:xfrm>
            <a:off x="5745801" y="3296726"/>
            <a:ext cx="3398199" cy="1039530"/>
          </a:xfrm>
          <a:prstGeom prst="rect">
            <a:avLst/>
          </a:prstGeom>
          <a:noFill/>
          <a:ln>
            <a:noFill/>
          </a:ln>
          <a:scene3d>
            <a:camera prst="perspectiveHeroicExtremeLeftFacing" fov="4800000">
              <a:rot lat="1098947" lon="2342949" rev="21436269"/>
            </a:camera>
            <a:lightRig rig="threePt" dir="t"/>
          </a:scene3d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ontserrat"/>
              <a:buNone/>
            </a:pPr>
            <a:endParaRPr lang="en-US" sz="1600" dirty="0">
              <a:solidFill>
                <a:schemeClr val="accent3">
                  <a:lumMod val="90000"/>
                  <a:lumOff val="1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ontserrat"/>
              <a:buNone/>
            </a:pPr>
            <a:r>
              <a:rPr lang="en-US" sz="1600" dirty="0">
                <a:solidFill>
                  <a:schemeClr val="accent3">
                    <a:lumMod val="90000"/>
                    <a:lumOff val="10000"/>
                  </a:schemeClr>
                </a:solidFill>
              </a:rPr>
              <a:t>CONTINUOUS MONITORING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ontserrat"/>
              <a:buNone/>
            </a:pPr>
            <a:endParaRPr lang="en-US" sz="1600" dirty="0">
              <a:solidFill>
                <a:schemeClr val="accent3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5A7E4B-0127-4502-B9B5-DCD5D61695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04" grpId="0" build="p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E8E925E-E031-464D-9EC6-8F3B9B8562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r="8129" b="786"/>
          <a:stretch/>
        </p:blipFill>
        <p:spPr bwMode="auto">
          <a:xfrm>
            <a:off x="-513158" y="0"/>
            <a:ext cx="9657158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" name="Google Shape;307;p49"/>
          <p:cNvSpPr/>
          <p:nvPr/>
        </p:nvSpPr>
        <p:spPr>
          <a:xfrm rot="10800000">
            <a:off x="5043488" y="663898"/>
            <a:ext cx="4723842" cy="585789"/>
          </a:xfrm>
          <a:prstGeom prst="rect">
            <a:avLst/>
          </a:prstGeom>
          <a:solidFill>
            <a:schemeClr val="accent3">
              <a:lumMod val="75000"/>
              <a:lumOff val="25000"/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9"/>
          <p:cNvSpPr txBox="1">
            <a:spLocks noGrp="1"/>
          </p:cNvSpPr>
          <p:nvPr>
            <p:ph type="title"/>
          </p:nvPr>
        </p:nvSpPr>
        <p:spPr>
          <a:xfrm>
            <a:off x="3296843" y="598956"/>
            <a:ext cx="5119687" cy="7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SATELLITE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5A7E4B-0127-4502-B9B5-DCD5D6169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  <p:sp>
        <p:nvSpPr>
          <p:cNvPr id="16" name="Google Shape;511;p69">
            <a:extLst>
              <a:ext uri="{FF2B5EF4-FFF2-40B4-BE49-F238E27FC236}">
                <a16:creationId xmlns:a16="http://schemas.microsoft.com/office/drawing/2014/main" id="{949CA028-AB67-440C-BF6D-4C723567050C}"/>
              </a:ext>
            </a:extLst>
          </p:cNvPr>
          <p:cNvSpPr/>
          <p:nvPr/>
        </p:nvSpPr>
        <p:spPr>
          <a:xfrm rot="10800000">
            <a:off x="5043488" y="1602834"/>
            <a:ext cx="4100512" cy="1944153"/>
          </a:xfrm>
          <a:prstGeom prst="rect">
            <a:avLst/>
          </a:prstGeom>
          <a:solidFill>
            <a:schemeClr val="accent2">
              <a:lumMod val="50000"/>
              <a:alpha val="575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12;p50">
            <a:extLst>
              <a:ext uri="{FF2B5EF4-FFF2-40B4-BE49-F238E27FC236}">
                <a16:creationId xmlns:a16="http://schemas.microsoft.com/office/drawing/2014/main" id="{EEC29BE5-26FB-4CAE-8470-2DA3BE99DF22}"/>
              </a:ext>
            </a:extLst>
          </p:cNvPr>
          <p:cNvSpPr txBox="1">
            <a:spLocks/>
          </p:cNvSpPr>
          <p:nvPr/>
        </p:nvSpPr>
        <p:spPr>
          <a:xfrm>
            <a:off x="5195699" y="1818922"/>
            <a:ext cx="3616462" cy="2421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Font typeface="Montserrat"/>
              <a:buNone/>
            </a:pP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Satellite based plant health monitoring is available for large areas of land/crops in the United States.</a:t>
            </a:r>
          </a:p>
        </p:txBody>
      </p:sp>
    </p:spTree>
    <p:extLst>
      <p:ext uri="{BB962C8B-B14F-4D97-AF65-F5344CB8AC3E}">
        <p14:creationId xmlns:p14="http://schemas.microsoft.com/office/powerpoint/2010/main" val="2170427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utodesk Fusion 360 (Education License) 2022-12-07 12-58-41">
            <a:hlinkClick r:id="" action="ppaction://media"/>
            <a:extLst>
              <a:ext uri="{FF2B5EF4-FFF2-40B4-BE49-F238E27FC236}">
                <a16:creationId xmlns:a16="http://schemas.microsoft.com/office/drawing/2014/main" id="{DE771A70-387F-4657-8E56-53D9DEA7BEA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797" end="1986.9791"/>
                </p14:media>
              </p:ext>
            </p:extLst>
          </p:nvPr>
        </p:nvPicPr>
        <p:blipFill rotWithShape="1">
          <a:blip r:embed="rId5"/>
          <a:srcRect l="27189" t="20387" r="25001" b="9668"/>
          <a:stretch>
            <a:fillRect/>
          </a:stretch>
        </p:blipFill>
        <p:spPr>
          <a:xfrm>
            <a:off x="447177" y="952356"/>
            <a:ext cx="4404828" cy="3335076"/>
          </a:xfrm>
          <a:prstGeom prst="rect">
            <a:avLst/>
          </a:prstGeom>
        </p:spPr>
      </p:pic>
      <p:sp>
        <p:nvSpPr>
          <p:cNvPr id="307" name="Google Shape;307;p49"/>
          <p:cNvSpPr/>
          <p:nvPr/>
        </p:nvSpPr>
        <p:spPr>
          <a:xfrm rot="10800000">
            <a:off x="5043488" y="663898"/>
            <a:ext cx="4723842" cy="585789"/>
          </a:xfrm>
          <a:prstGeom prst="rect">
            <a:avLst/>
          </a:prstGeom>
          <a:solidFill>
            <a:schemeClr val="accent3">
              <a:lumMod val="75000"/>
              <a:lumOff val="25000"/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9"/>
          <p:cNvSpPr txBox="1">
            <a:spLocks noGrp="1"/>
          </p:cNvSpPr>
          <p:nvPr>
            <p:ph type="title"/>
          </p:nvPr>
        </p:nvSpPr>
        <p:spPr>
          <a:xfrm>
            <a:off x="3296843" y="598956"/>
            <a:ext cx="5119687" cy="7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HARDWARE USED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5A7E4B-0127-4502-B9B5-DCD5D61695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  <p:sp>
        <p:nvSpPr>
          <p:cNvPr id="16" name="Google Shape;511;p69">
            <a:extLst>
              <a:ext uri="{FF2B5EF4-FFF2-40B4-BE49-F238E27FC236}">
                <a16:creationId xmlns:a16="http://schemas.microsoft.com/office/drawing/2014/main" id="{949CA028-AB67-440C-BF6D-4C723567050C}"/>
              </a:ext>
            </a:extLst>
          </p:cNvPr>
          <p:cNvSpPr/>
          <p:nvPr/>
        </p:nvSpPr>
        <p:spPr>
          <a:xfrm rot="10800000">
            <a:off x="5043488" y="1602834"/>
            <a:ext cx="4100512" cy="3101716"/>
          </a:xfrm>
          <a:prstGeom prst="rect">
            <a:avLst/>
          </a:prstGeom>
          <a:solidFill>
            <a:schemeClr val="accent2">
              <a:lumMod val="50000"/>
              <a:alpha val="575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8546FCF-2DC9-4AD5-87EB-8FAE25B18CA5}"/>
              </a:ext>
            </a:extLst>
          </p:cNvPr>
          <p:cNvGrpSpPr/>
          <p:nvPr/>
        </p:nvGrpSpPr>
        <p:grpSpPr>
          <a:xfrm>
            <a:off x="7272337" y="1482329"/>
            <a:ext cx="1631019" cy="2034227"/>
            <a:chOff x="7384239" y="1482329"/>
            <a:chExt cx="1519118" cy="1894663"/>
          </a:xfrm>
        </p:grpSpPr>
        <p:pic>
          <p:nvPicPr>
            <p:cNvPr id="3074" name="Picture 2" descr="RASP CAN 2: Raspberry Pi - Camera, 8MP, IR, v2, IMX219PQ at reichelt  elektronik">
              <a:extLst>
                <a:ext uri="{FF2B5EF4-FFF2-40B4-BE49-F238E27FC236}">
                  <a16:creationId xmlns:a16="http://schemas.microsoft.com/office/drawing/2014/main" id="{D236C3F9-1B82-4A3D-BB4C-7354037F41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26044">
              <a:off x="7384239" y="2158689"/>
              <a:ext cx="1519118" cy="12183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Raspberry Pi, Raspberry Pi Free Shipping – Page 2 – Vilros.com">
              <a:extLst>
                <a:ext uri="{FF2B5EF4-FFF2-40B4-BE49-F238E27FC236}">
                  <a16:creationId xmlns:a16="http://schemas.microsoft.com/office/drawing/2014/main" id="{5F97BF42-4469-4517-BE64-A04962454D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18682" y="1482329"/>
              <a:ext cx="1450233" cy="1447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C043B5D-0084-41D9-8918-A97500B783B1}"/>
              </a:ext>
            </a:extLst>
          </p:cNvPr>
          <p:cNvGrpSpPr/>
          <p:nvPr/>
        </p:nvGrpSpPr>
        <p:grpSpPr>
          <a:xfrm>
            <a:off x="5180951" y="3021071"/>
            <a:ext cx="1850742" cy="1683479"/>
            <a:chOff x="5209434" y="3033484"/>
            <a:chExt cx="1934162" cy="1759360"/>
          </a:xfrm>
        </p:grpSpPr>
        <p:pic>
          <p:nvPicPr>
            <p:cNvPr id="3078" name="Picture 6" descr="OAK-D-S2 FIXED: Luxonis DepthAI OAK-D-S2, Fixed Focus at reichelt elektronik">
              <a:extLst>
                <a:ext uri="{FF2B5EF4-FFF2-40B4-BE49-F238E27FC236}">
                  <a16:creationId xmlns:a16="http://schemas.microsoft.com/office/drawing/2014/main" id="{41E24449-8D8A-4064-8579-67544FB87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209434" y="3033484"/>
              <a:ext cx="1294503" cy="9957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What is an Inertial Measurement Unit? · VectorNav">
              <a:extLst>
                <a:ext uri="{FF2B5EF4-FFF2-40B4-BE49-F238E27FC236}">
                  <a16:creationId xmlns:a16="http://schemas.microsoft.com/office/drawing/2014/main" id="{7525CB69-9572-4C1F-8AD9-98D4114FA9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6003" y="3412888"/>
              <a:ext cx="1677593" cy="13799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Google Shape;312;p50">
            <a:extLst>
              <a:ext uri="{FF2B5EF4-FFF2-40B4-BE49-F238E27FC236}">
                <a16:creationId xmlns:a16="http://schemas.microsoft.com/office/drawing/2014/main" id="{EEC29BE5-26FB-4CAE-8470-2DA3BE99DF22}"/>
              </a:ext>
            </a:extLst>
          </p:cNvPr>
          <p:cNvSpPr txBox="1">
            <a:spLocks/>
          </p:cNvSpPr>
          <p:nvPr/>
        </p:nvSpPr>
        <p:spPr>
          <a:xfrm>
            <a:off x="5180951" y="1966447"/>
            <a:ext cx="2525083" cy="728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Font typeface="Montserrat"/>
              <a:buNone/>
            </a:pP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Raspberry Pi 3,</a:t>
            </a:r>
          </a:p>
          <a:p>
            <a:pPr marL="0" indent="0" algn="l">
              <a:buFont typeface="Montserrat"/>
              <a:buNone/>
            </a:pPr>
            <a:r>
              <a:rPr lang="en-US" sz="18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NoIR</a:t>
            </a: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Camera</a:t>
            </a:r>
          </a:p>
        </p:txBody>
      </p:sp>
      <p:sp>
        <p:nvSpPr>
          <p:cNvPr id="19" name="Google Shape;312;p50">
            <a:extLst>
              <a:ext uri="{FF2B5EF4-FFF2-40B4-BE49-F238E27FC236}">
                <a16:creationId xmlns:a16="http://schemas.microsoft.com/office/drawing/2014/main" id="{D48475D1-4F9F-4A0A-9514-5FE8160F7E07}"/>
              </a:ext>
            </a:extLst>
          </p:cNvPr>
          <p:cNvSpPr txBox="1">
            <a:spLocks/>
          </p:cNvSpPr>
          <p:nvPr/>
        </p:nvSpPr>
        <p:spPr>
          <a:xfrm>
            <a:off x="6501751" y="3558720"/>
            <a:ext cx="2525083" cy="728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Stereo Camera,</a:t>
            </a:r>
          </a:p>
          <a:p>
            <a:pPr marL="0" indent="0">
              <a:buFont typeface="Montserrat"/>
              <a:buNone/>
            </a:pP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IMU</a:t>
            </a:r>
          </a:p>
        </p:txBody>
      </p:sp>
    </p:spTree>
    <p:extLst>
      <p:ext uri="{BB962C8B-B14F-4D97-AF65-F5344CB8AC3E}">
        <p14:creationId xmlns:p14="http://schemas.microsoft.com/office/powerpoint/2010/main" val="2866547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9"/>
          <p:cNvSpPr/>
          <p:nvPr/>
        </p:nvSpPr>
        <p:spPr>
          <a:xfrm rot="10800000">
            <a:off x="5043488" y="663898"/>
            <a:ext cx="4723842" cy="585789"/>
          </a:xfrm>
          <a:prstGeom prst="rect">
            <a:avLst/>
          </a:prstGeom>
          <a:solidFill>
            <a:schemeClr val="accent3">
              <a:lumMod val="75000"/>
              <a:lumOff val="25000"/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9"/>
          <p:cNvSpPr txBox="1">
            <a:spLocks noGrp="1"/>
          </p:cNvSpPr>
          <p:nvPr>
            <p:ph type="title"/>
          </p:nvPr>
        </p:nvSpPr>
        <p:spPr>
          <a:xfrm>
            <a:off x="3296843" y="598956"/>
            <a:ext cx="5119687" cy="7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HARDWARE USED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5A7E4B-0127-4502-B9B5-DCD5D61695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  <p:sp>
        <p:nvSpPr>
          <p:cNvPr id="16" name="Google Shape;511;p69">
            <a:extLst>
              <a:ext uri="{FF2B5EF4-FFF2-40B4-BE49-F238E27FC236}">
                <a16:creationId xmlns:a16="http://schemas.microsoft.com/office/drawing/2014/main" id="{949CA028-AB67-440C-BF6D-4C723567050C}"/>
              </a:ext>
            </a:extLst>
          </p:cNvPr>
          <p:cNvSpPr/>
          <p:nvPr/>
        </p:nvSpPr>
        <p:spPr>
          <a:xfrm rot="10800000">
            <a:off x="5043488" y="1602834"/>
            <a:ext cx="4100512" cy="3101716"/>
          </a:xfrm>
          <a:prstGeom prst="rect">
            <a:avLst/>
          </a:prstGeom>
          <a:solidFill>
            <a:schemeClr val="accent2">
              <a:lumMod val="50000"/>
              <a:alpha val="575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8546FCF-2DC9-4AD5-87EB-8FAE25B18CA5}"/>
              </a:ext>
            </a:extLst>
          </p:cNvPr>
          <p:cNvGrpSpPr/>
          <p:nvPr/>
        </p:nvGrpSpPr>
        <p:grpSpPr>
          <a:xfrm>
            <a:off x="6418613" y="1482329"/>
            <a:ext cx="2455247" cy="3062215"/>
            <a:chOff x="7384239" y="1482329"/>
            <a:chExt cx="1519118" cy="1894663"/>
          </a:xfrm>
        </p:grpSpPr>
        <p:pic>
          <p:nvPicPr>
            <p:cNvPr id="3074" name="Picture 2" descr="RASP CAN 2: Raspberry Pi - Camera, 8MP, IR, v2, IMX219PQ at reichelt  elektronik">
              <a:extLst>
                <a:ext uri="{FF2B5EF4-FFF2-40B4-BE49-F238E27FC236}">
                  <a16:creationId xmlns:a16="http://schemas.microsoft.com/office/drawing/2014/main" id="{D236C3F9-1B82-4A3D-BB4C-7354037F41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26044">
              <a:off x="7384239" y="2158689"/>
              <a:ext cx="1519118" cy="12183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Raspberry Pi, Raspberry Pi Free Shipping – Page 2 – Vilros.com">
              <a:extLst>
                <a:ext uri="{FF2B5EF4-FFF2-40B4-BE49-F238E27FC236}">
                  <a16:creationId xmlns:a16="http://schemas.microsoft.com/office/drawing/2014/main" id="{5F97BF42-4469-4517-BE64-A04962454D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18682" y="1482329"/>
              <a:ext cx="1450233" cy="1447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C043B5D-0084-41D9-8918-A97500B783B1}"/>
              </a:ext>
            </a:extLst>
          </p:cNvPr>
          <p:cNvGrpSpPr/>
          <p:nvPr/>
        </p:nvGrpSpPr>
        <p:grpSpPr>
          <a:xfrm>
            <a:off x="5180951" y="3841791"/>
            <a:ext cx="948479" cy="862759"/>
            <a:chOff x="5209434" y="3033484"/>
            <a:chExt cx="1934162" cy="1759360"/>
          </a:xfrm>
        </p:grpSpPr>
        <p:pic>
          <p:nvPicPr>
            <p:cNvPr id="3078" name="Picture 6" descr="OAK-D-S2 FIXED: Luxonis DepthAI OAK-D-S2, Fixed Focus at reichelt elektronik">
              <a:extLst>
                <a:ext uri="{FF2B5EF4-FFF2-40B4-BE49-F238E27FC236}">
                  <a16:creationId xmlns:a16="http://schemas.microsoft.com/office/drawing/2014/main" id="{41E24449-8D8A-4064-8579-67544FB87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209434" y="3033484"/>
              <a:ext cx="1294503" cy="9957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What is an Inertial Measurement Unit? · VectorNav">
              <a:extLst>
                <a:ext uri="{FF2B5EF4-FFF2-40B4-BE49-F238E27FC236}">
                  <a16:creationId xmlns:a16="http://schemas.microsoft.com/office/drawing/2014/main" id="{7525CB69-9572-4C1F-8AD9-98D4114FA9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6003" y="3412888"/>
              <a:ext cx="1677593" cy="13799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5" name="Google Shape;312;p50">
            <a:extLst>
              <a:ext uri="{FF2B5EF4-FFF2-40B4-BE49-F238E27FC236}">
                <a16:creationId xmlns:a16="http://schemas.microsoft.com/office/drawing/2014/main" id="{2509E6CB-F6BD-4AB0-929F-CAB9DE102B36}"/>
              </a:ext>
            </a:extLst>
          </p:cNvPr>
          <p:cNvSpPr txBox="1">
            <a:spLocks/>
          </p:cNvSpPr>
          <p:nvPr/>
        </p:nvSpPr>
        <p:spPr>
          <a:xfrm>
            <a:off x="5180951" y="1658902"/>
            <a:ext cx="2525083" cy="728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Font typeface="Montserrat"/>
              <a:buNone/>
            </a:pP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Raspberry Pi </a:t>
            </a:r>
          </a:p>
        </p:txBody>
      </p:sp>
      <p:sp>
        <p:nvSpPr>
          <p:cNvPr id="17" name="Google Shape;312;p50">
            <a:extLst>
              <a:ext uri="{FF2B5EF4-FFF2-40B4-BE49-F238E27FC236}">
                <a16:creationId xmlns:a16="http://schemas.microsoft.com/office/drawing/2014/main" id="{4B9A573A-3A3E-4AC7-BDF0-D53CB48E919C}"/>
              </a:ext>
            </a:extLst>
          </p:cNvPr>
          <p:cNvSpPr txBox="1">
            <a:spLocks/>
          </p:cNvSpPr>
          <p:nvPr/>
        </p:nvSpPr>
        <p:spPr>
          <a:xfrm>
            <a:off x="6602636" y="4126970"/>
            <a:ext cx="2525083" cy="476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24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NoIR</a:t>
            </a: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Camera</a:t>
            </a:r>
          </a:p>
        </p:txBody>
      </p:sp>
      <p:pic>
        <p:nvPicPr>
          <p:cNvPr id="18" name="Autodesk Fusion 360 (Education License) 2022-12-07 12-58-41">
            <a:hlinkClick r:id="" action="ppaction://media"/>
            <a:extLst>
              <a:ext uri="{FF2B5EF4-FFF2-40B4-BE49-F238E27FC236}">
                <a16:creationId xmlns:a16="http://schemas.microsoft.com/office/drawing/2014/main" id="{60C14C5C-4449-47B9-AF7C-04AC74BBC86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063" end="10545.9791"/>
                </p14:media>
              </p:ext>
            </p:extLst>
          </p:nvPr>
        </p:nvPicPr>
        <p:blipFill rotWithShape="1">
          <a:blip r:embed="rId10"/>
          <a:srcRect l="27189" t="20387" r="25001" b="9668"/>
          <a:stretch>
            <a:fillRect/>
          </a:stretch>
        </p:blipFill>
        <p:spPr>
          <a:xfrm>
            <a:off x="447177" y="952356"/>
            <a:ext cx="4404828" cy="333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39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79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9"/>
          <p:cNvSpPr/>
          <p:nvPr/>
        </p:nvSpPr>
        <p:spPr>
          <a:xfrm rot="10800000">
            <a:off x="5043488" y="663898"/>
            <a:ext cx="4723842" cy="585789"/>
          </a:xfrm>
          <a:prstGeom prst="rect">
            <a:avLst/>
          </a:prstGeom>
          <a:solidFill>
            <a:schemeClr val="accent3">
              <a:lumMod val="75000"/>
              <a:lumOff val="25000"/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9"/>
          <p:cNvSpPr txBox="1">
            <a:spLocks noGrp="1"/>
          </p:cNvSpPr>
          <p:nvPr>
            <p:ph type="title"/>
          </p:nvPr>
        </p:nvSpPr>
        <p:spPr>
          <a:xfrm>
            <a:off x="3296843" y="598956"/>
            <a:ext cx="5119687" cy="7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HARDWARE USED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5A7E4B-0127-4502-B9B5-DCD5D61695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  <p:sp>
        <p:nvSpPr>
          <p:cNvPr id="16" name="Google Shape;511;p69">
            <a:extLst>
              <a:ext uri="{FF2B5EF4-FFF2-40B4-BE49-F238E27FC236}">
                <a16:creationId xmlns:a16="http://schemas.microsoft.com/office/drawing/2014/main" id="{949CA028-AB67-440C-BF6D-4C723567050C}"/>
              </a:ext>
            </a:extLst>
          </p:cNvPr>
          <p:cNvSpPr/>
          <p:nvPr/>
        </p:nvSpPr>
        <p:spPr>
          <a:xfrm rot="10800000">
            <a:off x="5043488" y="1602834"/>
            <a:ext cx="4100512" cy="3101716"/>
          </a:xfrm>
          <a:prstGeom prst="rect">
            <a:avLst/>
          </a:prstGeom>
          <a:solidFill>
            <a:schemeClr val="accent2">
              <a:lumMod val="50000"/>
              <a:alpha val="575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8546FCF-2DC9-4AD5-87EB-8FAE25B18CA5}"/>
              </a:ext>
            </a:extLst>
          </p:cNvPr>
          <p:cNvGrpSpPr/>
          <p:nvPr/>
        </p:nvGrpSpPr>
        <p:grpSpPr>
          <a:xfrm>
            <a:off x="8190783" y="1567407"/>
            <a:ext cx="742265" cy="925762"/>
            <a:chOff x="7384239" y="1482329"/>
            <a:chExt cx="1519118" cy="1894663"/>
          </a:xfrm>
        </p:grpSpPr>
        <p:pic>
          <p:nvPicPr>
            <p:cNvPr id="3074" name="Picture 2" descr="RASP CAN 2: Raspberry Pi - Camera, 8MP, IR, v2, IMX219PQ at reichelt  elektronik">
              <a:extLst>
                <a:ext uri="{FF2B5EF4-FFF2-40B4-BE49-F238E27FC236}">
                  <a16:creationId xmlns:a16="http://schemas.microsoft.com/office/drawing/2014/main" id="{D236C3F9-1B82-4A3D-BB4C-7354037F41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226044">
              <a:off x="7384239" y="2158689"/>
              <a:ext cx="1519118" cy="12183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Raspberry Pi, Raspberry Pi Free Shipping – Page 2 – Vilros.com">
              <a:extLst>
                <a:ext uri="{FF2B5EF4-FFF2-40B4-BE49-F238E27FC236}">
                  <a16:creationId xmlns:a16="http://schemas.microsoft.com/office/drawing/2014/main" id="{5F97BF42-4469-4517-BE64-A04962454D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18682" y="1482329"/>
              <a:ext cx="1450233" cy="14479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C043B5D-0084-41D9-8918-A97500B783B1}"/>
              </a:ext>
            </a:extLst>
          </p:cNvPr>
          <p:cNvGrpSpPr/>
          <p:nvPr/>
        </p:nvGrpSpPr>
        <p:grpSpPr>
          <a:xfrm>
            <a:off x="5180950" y="2128607"/>
            <a:ext cx="2831879" cy="2575944"/>
            <a:chOff x="5209434" y="3033484"/>
            <a:chExt cx="1934162" cy="1759360"/>
          </a:xfrm>
        </p:grpSpPr>
        <p:pic>
          <p:nvPicPr>
            <p:cNvPr id="3078" name="Picture 6" descr="OAK-D-S2 FIXED: Luxonis DepthAI OAK-D-S2, Fixed Focus at reichelt elektronik">
              <a:extLst>
                <a:ext uri="{FF2B5EF4-FFF2-40B4-BE49-F238E27FC236}">
                  <a16:creationId xmlns:a16="http://schemas.microsoft.com/office/drawing/2014/main" id="{41E24449-8D8A-4064-8579-67544FB878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209434" y="3033484"/>
              <a:ext cx="1294503" cy="9957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What is an Inertial Measurement Unit? · VectorNav">
              <a:extLst>
                <a:ext uri="{FF2B5EF4-FFF2-40B4-BE49-F238E27FC236}">
                  <a16:creationId xmlns:a16="http://schemas.microsoft.com/office/drawing/2014/main" id="{7525CB69-9572-4C1F-8AD9-98D4114FA9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6003" y="3412888"/>
              <a:ext cx="1677593" cy="13799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Google Shape;312;p50">
            <a:extLst>
              <a:ext uri="{FF2B5EF4-FFF2-40B4-BE49-F238E27FC236}">
                <a16:creationId xmlns:a16="http://schemas.microsoft.com/office/drawing/2014/main" id="{D5D875A0-87CE-4523-8C33-E48C3E14BC45}"/>
              </a:ext>
            </a:extLst>
          </p:cNvPr>
          <p:cNvSpPr txBox="1">
            <a:spLocks/>
          </p:cNvSpPr>
          <p:nvPr/>
        </p:nvSpPr>
        <p:spPr>
          <a:xfrm>
            <a:off x="6266331" y="3747971"/>
            <a:ext cx="2525083" cy="728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IMU</a:t>
            </a:r>
            <a:endParaRPr lang="en-US" sz="18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9" name="Google Shape;312;p50">
            <a:extLst>
              <a:ext uri="{FF2B5EF4-FFF2-40B4-BE49-F238E27FC236}">
                <a16:creationId xmlns:a16="http://schemas.microsoft.com/office/drawing/2014/main" id="{D881A188-E541-4A90-8680-52CD44B5A0B6}"/>
              </a:ext>
            </a:extLst>
          </p:cNvPr>
          <p:cNvSpPr txBox="1">
            <a:spLocks/>
          </p:cNvSpPr>
          <p:nvPr/>
        </p:nvSpPr>
        <p:spPr>
          <a:xfrm>
            <a:off x="5059199" y="1599914"/>
            <a:ext cx="2525083" cy="728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US" sz="24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Stereo Camera</a:t>
            </a:r>
          </a:p>
        </p:txBody>
      </p:sp>
      <p:pic>
        <p:nvPicPr>
          <p:cNvPr id="15" name="Autodesk Fusion 360 (Education License) 2022-12-07 12-58-41">
            <a:hlinkClick r:id="" action="ppaction://media"/>
            <a:extLst>
              <a:ext uri="{FF2B5EF4-FFF2-40B4-BE49-F238E27FC236}">
                <a16:creationId xmlns:a16="http://schemas.microsoft.com/office/drawing/2014/main" id="{356C0EB9-B32E-4E48-BC60-549535E9B94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797" end="1986.9791"/>
                </p14:media>
              </p:ext>
            </p:extLst>
          </p:nvPr>
        </p:nvPicPr>
        <p:blipFill rotWithShape="1">
          <a:blip r:embed="rId10"/>
          <a:srcRect l="27189" t="20387" r="25001" b="9668"/>
          <a:stretch>
            <a:fillRect/>
          </a:stretch>
        </p:blipFill>
        <p:spPr>
          <a:xfrm>
            <a:off x="447177" y="952356"/>
            <a:ext cx="4404828" cy="333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972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0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r="-10000" b="-1000"/>
          </a:stretch>
        </a:blip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>
            <a:spLocks noGrp="1"/>
          </p:cNvSpPr>
          <p:nvPr>
            <p:ph type="title"/>
          </p:nvPr>
        </p:nvSpPr>
        <p:spPr>
          <a:xfrm>
            <a:off x="368376" y="3065235"/>
            <a:ext cx="4457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spc="300" dirty="0">
                <a:solidFill>
                  <a:schemeClr val="tx2">
                    <a:lumMod val="75000"/>
                  </a:schemeClr>
                </a:solidFill>
                <a:latin typeface="Tw Cen MT" panose="020B0602020104020603" pitchFamily="34" charset="0"/>
              </a:rPr>
              <a:t>N</a:t>
            </a:r>
            <a:r>
              <a:rPr lang="en-IN" sz="3200" spc="3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  <a:t>ORMALIZED</a:t>
            </a:r>
            <a:r>
              <a:rPr lang="en-IN" spc="300" dirty="0"/>
              <a:t> </a:t>
            </a:r>
            <a:br>
              <a:rPr lang="en-IN" spc="300" dirty="0"/>
            </a:br>
            <a:r>
              <a:rPr lang="en-IN" sz="3200" spc="300" dirty="0">
                <a:solidFill>
                  <a:schemeClr val="tx2">
                    <a:lumMod val="75000"/>
                  </a:schemeClr>
                </a:solidFill>
                <a:latin typeface="Tw Cen MT" panose="020B0602020104020603" pitchFamily="34" charset="0"/>
              </a:rPr>
              <a:t>D</a:t>
            </a:r>
            <a:r>
              <a:rPr lang="en-IN" sz="3200" spc="3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  <a:t>IFFERENCE</a:t>
            </a:r>
            <a:r>
              <a:rPr lang="en-IN" spc="300" dirty="0"/>
              <a:t> </a:t>
            </a:r>
            <a:br>
              <a:rPr lang="en-IN" spc="300" dirty="0"/>
            </a:br>
            <a:r>
              <a:rPr lang="en-IN" sz="3200" spc="300" dirty="0">
                <a:solidFill>
                  <a:schemeClr val="tx2">
                    <a:lumMod val="75000"/>
                  </a:schemeClr>
                </a:solidFill>
                <a:latin typeface="Tw Cen MT" panose="020B0602020104020603" pitchFamily="34" charset="0"/>
              </a:rPr>
              <a:t>V</a:t>
            </a:r>
            <a:r>
              <a:rPr lang="en-IN" sz="3200" spc="3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  <a:t>EGETATION </a:t>
            </a:r>
            <a:br>
              <a:rPr lang="en-IN" sz="3200" spc="3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</a:br>
            <a:r>
              <a:rPr lang="en-IN" sz="3200" spc="300" dirty="0">
                <a:solidFill>
                  <a:schemeClr val="tx2">
                    <a:lumMod val="75000"/>
                  </a:schemeClr>
                </a:solidFill>
                <a:latin typeface="Tw Cen MT" panose="020B0602020104020603" pitchFamily="34" charset="0"/>
              </a:rPr>
              <a:t>I</a:t>
            </a:r>
            <a:r>
              <a:rPr lang="en-IN" sz="3200" spc="300" dirty="0">
                <a:solidFill>
                  <a:schemeClr val="accent2">
                    <a:lumMod val="20000"/>
                    <a:lumOff val="80000"/>
                  </a:schemeClr>
                </a:solidFill>
                <a:latin typeface="Tw Cen MT" panose="020B0602020104020603" pitchFamily="34" charset="0"/>
              </a:rPr>
              <a:t>NDEX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2D3CF9-2413-4836-AE11-A5BD71CB6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1A98F-6171-4FBB-8B32-F03847298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7945" y="699605"/>
            <a:ext cx="2536033" cy="2243119"/>
          </a:xfrm>
        </p:spPr>
        <p:txBody>
          <a:bodyPr/>
          <a:lstStyle/>
          <a:p>
            <a:r>
              <a:rPr lang="en-IN" sz="4000" b="0" dirty="0">
                <a:latin typeface="Montserrat"/>
                <a:sym typeface="Montserrat"/>
              </a:rPr>
              <a:t>PLANT HEALTH BASED ON THE </a:t>
            </a:r>
            <a:r>
              <a:rPr lang="en-IN" sz="4000" dirty="0">
                <a:solidFill>
                  <a:schemeClr val="accent5"/>
                </a:solidFill>
                <a:uFill>
                  <a:noFill/>
                </a:uFill>
                <a:latin typeface="Montserrat"/>
                <a:sym typeface="Montserrat"/>
              </a:rPr>
              <a:t>NDVI</a:t>
            </a:r>
            <a:r>
              <a:rPr lang="en-IN" sz="4000" b="0" dirty="0">
                <a:latin typeface="Montserrat"/>
                <a:sym typeface="Montserrat"/>
              </a:rPr>
              <a:t> SCALE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4B4354-49E0-4384-9ED3-F18D9DD61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5" y="822829"/>
            <a:ext cx="5872160" cy="362106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2794113-5B31-4A77-9FF7-FBB524109C87}"/>
              </a:ext>
            </a:extLst>
          </p:cNvPr>
          <p:cNvGrpSpPr/>
          <p:nvPr/>
        </p:nvGrpSpPr>
        <p:grpSpPr>
          <a:xfrm>
            <a:off x="585785" y="822829"/>
            <a:ext cx="5872160" cy="543079"/>
            <a:chOff x="585785" y="4002695"/>
            <a:chExt cx="5872160" cy="543079"/>
          </a:xfrm>
        </p:grpSpPr>
        <p:pic>
          <p:nvPicPr>
            <p:cNvPr id="5" name="Picture 6">
              <a:extLst>
                <a:ext uri="{FF2B5EF4-FFF2-40B4-BE49-F238E27FC236}">
                  <a16:creationId xmlns:a16="http://schemas.microsoft.com/office/drawing/2014/main" id="{D9C061F7-C052-4FE5-8E9D-C71188DA61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/>
            <a:srcRect r="45355"/>
            <a:stretch/>
          </p:blipFill>
          <p:spPr bwMode="auto">
            <a:xfrm>
              <a:off x="585785" y="4002695"/>
              <a:ext cx="1888768" cy="543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6">
              <a:extLst>
                <a:ext uri="{FF2B5EF4-FFF2-40B4-BE49-F238E27FC236}">
                  <a16:creationId xmlns:a16="http://schemas.microsoft.com/office/drawing/2014/main" id="{3E36EBDA-2A9B-4B84-98B9-8B68C07B381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/>
            <a:srcRect l="53333"/>
            <a:stretch/>
          </p:blipFill>
          <p:spPr bwMode="auto">
            <a:xfrm>
              <a:off x="2432350" y="4002695"/>
              <a:ext cx="4025595" cy="5430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7BDD1CA7-ACB0-4BEE-9465-217D92594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682" y="4739977"/>
            <a:ext cx="1725318" cy="4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741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9"/>
          <p:cNvSpPr txBox="1">
            <a:spLocks noGrp="1"/>
          </p:cNvSpPr>
          <p:nvPr>
            <p:ph type="title"/>
          </p:nvPr>
        </p:nvSpPr>
        <p:spPr>
          <a:xfrm>
            <a:off x="351854" y="592434"/>
            <a:ext cx="7696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NoIR Camera Results</a:t>
            </a:r>
            <a:endParaRPr sz="3600" dirty="0"/>
          </a:p>
        </p:txBody>
      </p:sp>
      <p:sp>
        <p:nvSpPr>
          <p:cNvPr id="510" name="Google Shape;510;p69"/>
          <p:cNvSpPr/>
          <p:nvPr/>
        </p:nvSpPr>
        <p:spPr>
          <a:xfrm rot="10800000">
            <a:off x="-13725" y="4791600"/>
            <a:ext cx="3183600" cy="3519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69"/>
          <p:cNvSpPr/>
          <p:nvPr/>
        </p:nvSpPr>
        <p:spPr>
          <a:xfrm rot="10800000">
            <a:off x="5962350" y="934506"/>
            <a:ext cx="3189600" cy="721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46" name="Picture 6">
            <a:extLst>
              <a:ext uri="{FF2B5EF4-FFF2-40B4-BE49-F238E27FC236}">
                <a16:creationId xmlns:a16="http://schemas.microsoft.com/office/drawing/2014/main" id="{0A27DF5E-FB07-47D7-9B30-8313EF644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 rot="16200000">
            <a:off x="4029735" y="2878263"/>
            <a:ext cx="3013498" cy="502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C877031-C533-4664-BF29-CFBDDB37F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682" y="4798034"/>
            <a:ext cx="1725318" cy="4389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5F3548-2733-483D-BCB5-EE33B89B6F4C}"/>
              </a:ext>
            </a:extLst>
          </p:cNvPr>
          <p:cNvSpPr txBox="1"/>
          <p:nvPr/>
        </p:nvSpPr>
        <p:spPr>
          <a:xfrm>
            <a:off x="5763650" y="1957227"/>
            <a:ext cx="3977042" cy="1886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dirty="0">
                <a:latin typeface="Montserrat"/>
                <a:sym typeface="Montserrat"/>
              </a:rPr>
              <a:t>NDVI 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latin typeface="Montserrat"/>
                <a:sym typeface="Montserrat"/>
              </a:rPr>
              <a:t>Colour 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latin typeface="Montserrat"/>
                <a:sym typeface="Montserrat"/>
              </a:rPr>
              <a:t>Index 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latin typeface="Montserrat"/>
                <a:sym typeface="Montserrat"/>
              </a:rPr>
              <a:t>Value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E897B9-C8BA-4105-B879-DD6E9F7C41E7}"/>
              </a:ext>
            </a:extLst>
          </p:cNvPr>
          <p:cNvSpPr txBox="1"/>
          <p:nvPr/>
        </p:nvSpPr>
        <p:spPr>
          <a:xfrm>
            <a:off x="5272310" y="1622792"/>
            <a:ext cx="5966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ontserrat"/>
              </a:rPr>
              <a:t>+1         </a:t>
            </a:r>
          </a:p>
          <a:p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ontserrat"/>
            </a:endParaRPr>
          </a:p>
          <a:p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ontserrat"/>
            </a:endParaRPr>
          </a:p>
          <a:p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ontserrat"/>
            </a:endParaRPr>
          </a:p>
          <a:p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ontserrat"/>
            </a:endParaRPr>
          </a:p>
          <a:p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ontserrat"/>
            </a:endParaRPr>
          </a:p>
          <a:p>
            <a:endParaRPr lang="en-IN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Montserrat"/>
            </a:endParaRPr>
          </a:p>
          <a:p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Montserrat"/>
              </a:rPr>
              <a:t>-1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A2D1039-74A7-4B26-951B-1BC08FB48D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8314"/>
                    </a14:imgEffect>
                    <a14:imgEffect>
                      <a14:saturation sat="19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016" t="19565" r="72142" b="55559"/>
          <a:stretch/>
        </p:blipFill>
        <p:spPr bwMode="auto">
          <a:xfrm>
            <a:off x="457997" y="3301113"/>
            <a:ext cx="1607968" cy="1335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8A8F6FB-8895-4474-9F9C-01C75E399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454848" y="1622794"/>
            <a:ext cx="1607692" cy="1675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F4A63F4-5FD4-4EC6-A091-2CDC0B1A02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03" t="20955" r="47456" b="55429"/>
          <a:stretch/>
        </p:blipFill>
        <p:spPr bwMode="auto">
          <a:xfrm>
            <a:off x="3319859" y="3292272"/>
            <a:ext cx="1693748" cy="1348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1DBF7B96-1E2A-4D93-8DCF-2DBE7F80A4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38" t="14284" r="48847" b="45931"/>
          <a:stretch/>
        </p:blipFill>
        <p:spPr bwMode="auto">
          <a:xfrm>
            <a:off x="3315208" y="1623160"/>
            <a:ext cx="1701824" cy="1669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42A3556D-7F48-4ED9-A1CB-71BC363397E5}"/>
              </a:ext>
            </a:extLst>
          </p:cNvPr>
          <p:cNvSpPr/>
          <p:nvPr/>
        </p:nvSpPr>
        <p:spPr>
          <a:xfrm>
            <a:off x="2310098" y="2824710"/>
            <a:ext cx="848633" cy="697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B8F0A6-4BB1-480A-950E-3E1265311E9F}"/>
              </a:ext>
            </a:extLst>
          </p:cNvPr>
          <p:cNvSpPr txBox="1"/>
          <p:nvPr/>
        </p:nvSpPr>
        <p:spPr>
          <a:xfrm>
            <a:off x="2256655" y="2900691"/>
            <a:ext cx="916364" cy="461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800" dirty="0">
                <a:latin typeface="Montserrat"/>
                <a:sym typeface="Montserrat"/>
              </a:rPr>
              <a:t>NDVI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7D226-E87F-4E26-B6F7-5B4BBFF65F39}"/>
              </a:ext>
            </a:extLst>
          </p:cNvPr>
          <p:cNvSpPr txBox="1"/>
          <p:nvPr/>
        </p:nvSpPr>
        <p:spPr>
          <a:xfrm flipH="1">
            <a:off x="563306" y="1329511"/>
            <a:ext cx="14086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Montserrat" panose="02000505000000020004" pitchFamily="2" charset="0"/>
              </a:rPr>
              <a:t>Actual Image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6E5CAA-0D2E-4AD9-8C05-E0C0D33D7B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75735" y="-23056"/>
            <a:ext cx="3879325" cy="516655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BEDA367-F212-40D6-A0A1-641E80185E8D}"/>
              </a:ext>
            </a:extLst>
          </p:cNvPr>
          <p:cNvSpPr txBox="1"/>
          <p:nvPr/>
        </p:nvSpPr>
        <p:spPr>
          <a:xfrm flipH="1">
            <a:off x="2965199" y="1335640"/>
            <a:ext cx="2401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Montserrat" panose="02000505000000020004" pitchFamily="2" charset="0"/>
              </a:rPr>
              <a:t>Plant Health (visualized)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1" grpId="0"/>
      <p:bldP spid="8" grpId="0"/>
      <p:bldP spid="23" grpId="0"/>
    </p:bldLst>
  </p:timing>
</p:sld>
</file>

<file path=ppt/theme/theme1.xml><?xml version="1.0" encoding="utf-8"?>
<a:theme xmlns:a="http://schemas.openxmlformats.org/drawingml/2006/main" name="Sustainable Agriculture Project Proposal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4F7DA"/>
      </a:lt2>
      <a:accent1>
        <a:srgbClr val="B4BD6E"/>
      </a:accent1>
      <a:accent2>
        <a:srgbClr val="63753C"/>
      </a:accent2>
      <a:accent3>
        <a:srgbClr val="324A00"/>
      </a:accent3>
      <a:accent4>
        <a:srgbClr val="B45400"/>
      </a:accent4>
      <a:accent5>
        <a:srgbClr val="8C4303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3070</TotalTime>
  <Words>192</Words>
  <Application>Microsoft Office PowerPoint</Application>
  <PresentationFormat>On-screen Show (16:9)</PresentationFormat>
  <Paragraphs>53</Paragraphs>
  <Slides>13</Slides>
  <Notes>12</Notes>
  <HiddenSlides>0</HiddenSlides>
  <MMClips>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Tw Cen MT</vt:lpstr>
      <vt:lpstr>Playfair Display</vt:lpstr>
      <vt:lpstr>Times New Roman</vt:lpstr>
      <vt:lpstr>Bahnschrift SemiBold SemiConden</vt:lpstr>
      <vt:lpstr>Playfair Display Medium</vt:lpstr>
      <vt:lpstr>Montserrat Medium</vt:lpstr>
      <vt:lpstr>Arial</vt:lpstr>
      <vt:lpstr>Montserrat</vt:lpstr>
      <vt:lpstr>Sustainable Agriculture Project Proposal by Slidesgo</vt:lpstr>
      <vt:lpstr>Determination of Plant Health using NoIR Camera and Implementing vSLAM</vt:lpstr>
      <vt:lpstr>LET’S SET OUR SCENARIO</vt:lpstr>
      <vt:lpstr>SATELLITE DATA</vt:lpstr>
      <vt:lpstr>HARDWARE USED</vt:lpstr>
      <vt:lpstr>HARDWARE USED</vt:lpstr>
      <vt:lpstr>HARDWARE USED</vt:lpstr>
      <vt:lpstr>NORMALIZED  DIFFERENCE  VEGETATION  INDEX</vt:lpstr>
      <vt:lpstr>PLANT HEALTH BASED ON THE NDVI SCALE </vt:lpstr>
      <vt:lpstr>NoIR Camera Results</vt:lpstr>
      <vt:lpstr>Visual SLAM</vt:lpstr>
      <vt:lpstr>ORB-SLAM using Stereo Camera</vt:lpstr>
      <vt:lpstr>This was just a Sneak Peek. More “why?”s to be answered!  COME VISIT US TO KNOW MORE!</vt:lpstr>
      <vt:lpstr>Why NoIR Camera?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Determination of Plant Health using NoIR Camera and Implementing vSLAM .</dc:title>
  <dc:creator>Vishnu Rohit</dc:creator>
  <cp:lastModifiedBy>Vishnu Rohit</cp:lastModifiedBy>
  <cp:revision>66</cp:revision>
  <dcterms:modified xsi:type="dcterms:W3CDTF">2022-12-07T18:42:40Z</dcterms:modified>
</cp:coreProperties>
</file>